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5" r:id="rId5"/>
    <p:sldId id="266" r:id="rId6"/>
    <p:sldId id="257" r:id="rId7"/>
    <p:sldId id="263" r:id="rId8"/>
    <p:sldId id="264" r:id="rId9"/>
    <p:sldId id="259"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4288117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1190712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645697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2618034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1710850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4191557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528981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3248747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1147842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4105570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3B07B3-C50E-412E-9F0E-F0B097E5084E}" type="datetimeFigureOut">
              <a:rPr lang="en-US" smtClean="0"/>
              <a:t>3/24/2013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242BF7-1F16-4746-B44E-654A52EA89CF}" type="slidenum">
              <a:rPr lang="en-US" smtClean="0"/>
              <a:t>‹#›</a:t>
            </a:fld>
            <a:endParaRPr lang="en-US" dirty="0"/>
          </a:p>
        </p:txBody>
      </p:sp>
    </p:spTree>
    <p:extLst>
      <p:ext uri="{BB962C8B-B14F-4D97-AF65-F5344CB8AC3E}">
        <p14:creationId xmlns:p14="http://schemas.microsoft.com/office/powerpoint/2010/main" val="2252201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3B07B3-C50E-412E-9F0E-F0B097E5084E}" type="datetimeFigureOut">
              <a:rPr lang="en-US" smtClean="0"/>
              <a:t>3/24/2013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242BF7-1F16-4746-B44E-654A52EA89CF}" type="slidenum">
              <a:rPr lang="en-US" smtClean="0"/>
              <a:t>‹#›</a:t>
            </a:fld>
            <a:endParaRPr lang="en-US" dirty="0"/>
          </a:p>
        </p:txBody>
      </p:sp>
    </p:spTree>
    <p:extLst>
      <p:ext uri="{BB962C8B-B14F-4D97-AF65-F5344CB8AC3E}">
        <p14:creationId xmlns:p14="http://schemas.microsoft.com/office/powerpoint/2010/main" val="2298765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82" y="13855"/>
            <a:ext cx="9068196" cy="670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p:txBody>
          <a:bodyPr/>
          <a:lstStyle/>
          <a:p>
            <a:r>
              <a:rPr lang="en-US" dirty="0" smtClean="0">
                <a:solidFill>
                  <a:schemeClr val="tx2">
                    <a:lumMod val="60000"/>
                    <a:lumOff val="40000"/>
                  </a:schemeClr>
                </a:solidFill>
              </a:rPr>
              <a:t>The Cardiovascular System</a:t>
            </a:r>
            <a:br>
              <a:rPr lang="en-US" dirty="0" smtClean="0">
                <a:solidFill>
                  <a:schemeClr val="tx2">
                    <a:lumMod val="60000"/>
                    <a:lumOff val="40000"/>
                  </a:schemeClr>
                </a:solidFill>
              </a:rPr>
            </a:br>
            <a:r>
              <a:rPr lang="en-US" dirty="0" smtClean="0">
                <a:solidFill>
                  <a:schemeClr val="tx2">
                    <a:lumMod val="60000"/>
                    <a:lumOff val="40000"/>
                  </a:schemeClr>
                </a:solidFill>
              </a:rPr>
              <a:t>(The Circulatory system)</a:t>
            </a:r>
            <a:endParaRPr lang="en-US" dirty="0">
              <a:solidFill>
                <a:schemeClr val="tx2">
                  <a:lumMod val="60000"/>
                  <a:lumOff val="40000"/>
                </a:schemeClr>
              </a:solidFill>
            </a:endParaRPr>
          </a:p>
        </p:txBody>
      </p:sp>
      <p:sp>
        <p:nvSpPr>
          <p:cNvPr id="3" name="Subtitle 2"/>
          <p:cNvSpPr>
            <a:spLocks noGrp="1"/>
          </p:cNvSpPr>
          <p:nvPr>
            <p:ph type="subTitle" idx="1"/>
          </p:nvPr>
        </p:nvSpPr>
        <p:spPr/>
        <p:txBody>
          <a:bodyPr/>
          <a:lstStyle/>
          <a:p>
            <a:r>
              <a:rPr lang="en-US" dirty="0" smtClean="0">
                <a:solidFill>
                  <a:srgbClr val="FF0000"/>
                </a:solidFill>
              </a:rPr>
              <a:t>By: Deki Ryan</a:t>
            </a:r>
            <a:endParaRPr lang="en-US" dirty="0">
              <a:solidFill>
                <a:srgbClr val="FF0000"/>
              </a:solidFill>
            </a:endParaRPr>
          </a:p>
        </p:txBody>
      </p:sp>
    </p:spTree>
    <p:extLst>
      <p:ext uri="{BB962C8B-B14F-4D97-AF65-F5344CB8AC3E}">
        <p14:creationId xmlns:p14="http://schemas.microsoft.com/office/powerpoint/2010/main" val="3394418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par>
                          <p:cTn id="8" fill="hold">
                            <p:stCondLst>
                              <p:cond delay="500"/>
                            </p:stCondLst>
                            <p:childTnLst>
                              <p:par>
                                <p:cTn id="9" presetID="34" presetClass="emph" presetSubtype="0" fill="hold" nodeType="afterEffect">
                                  <p:stCondLst>
                                    <p:cond delay="0"/>
                                  </p:stCondLst>
                                  <p:iterate type="lt">
                                    <p:tmPct val="10000"/>
                                  </p:iterate>
                                  <p:childTnLst>
                                    <p:animMotion origin="layout" path="M 0.0 0.0 L 0.0 -0.07213" pathEditMode="relative" ptsTypes="">
                                      <p:cBhvr>
                                        <p:cTn id="10" dur="250" accel="50000" decel="50000" autoRev="1" fill="hold">
                                          <p:stCondLst>
                                            <p:cond delay="0"/>
                                          </p:stCondLst>
                                        </p:cTn>
                                        <p:tgtEl>
                                          <p:spTgt spid="3">
                                            <p:txEl>
                                              <p:pRg st="0" end="0"/>
                                            </p:txEl>
                                          </p:spTgt>
                                        </p:tgtEl>
                                        <p:attrNameLst>
                                          <p:attrName>ppt_x</p:attrName>
                                          <p:attrName>ppt_y</p:attrName>
                                        </p:attrNameLst>
                                      </p:cBhvr>
                                    </p:animMotion>
                                    <p:animRot by="1500000">
                                      <p:cBhvr>
                                        <p:cTn id="11" dur="125" fill="hold">
                                          <p:stCondLst>
                                            <p:cond delay="0"/>
                                          </p:stCondLst>
                                        </p:cTn>
                                        <p:tgtEl>
                                          <p:spTgt spid="3">
                                            <p:txEl>
                                              <p:pRg st="0" end="0"/>
                                            </p:txEl>
                                          </p:spTgt>
                                        </p:tgtEl>
                                        <p:attrNameLst>
                                          <p:attrName>r</p:attrName>
                                        </p:attrNameLst>
                                      </p:cBhvr>
                                    </p:animRot>
                                    <p:animRot by="-1500000">
                                      <p:cBhvr>
                                        <p:cTn id="12" dur="125" fill="hold">
                                          <p:stCondLst>
                                            <p:cond delay="125"/>
                                          </p:stCondLst>
                                        </p:cTn>
                                        <p:tgtEl>
                                          <p:spTgt spid="3">
                                            <p:txEl>
                                              <p:pRg st="0" end="0"/>
                                            </p:txEl>
                                          </p:spTgt>
                                        </p:tgtEl>
                                        <p:attrNameLst>
                                          <p:attrName>r</p:attrName>
                                        </p:attrNameLst>
                                      </p:cBhvr>
                                    </p:animRot>
                                    <p:animRot by="-1500000">
                                      <p:cBhvr>
                                        <p:cTn id="13" dur="125" fill="hold">
                                          <p:stCondLst>
                                            <p:cond delay="250"/>
                                          </p:stCondLst>
                                        </p:cTn>
                                        <p:tgtEl>
                                          <p:spTgt spid="3">
                                            <p:txEl>
                                              <p:pRg st="0" end="0"/>
                                            </p:txEl>
                                          </p:spTgt>
                                        </p:tgtEl>
                                        <p:attrNameLst>
                                          <p:attrName>r</p:attrName>
                                        </p:attrNameLst>
                                      </p:cBhvr>
                                    </p:animRot>
                                    <p:animRot by="1500000">
                                      <p:cBhvr>
                                        <p:cTn id="14" dur="125" fill="hold">
                                          <p:stCondLst>
                                            <p:cond delay="375"/>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 </a:t>
            </a:r>
            <a:endParaRPr lang="en-US" dirty="0"/>
          </a:p>
        </p:txBody>
      </p:sp>
      <p:sp>
        <p:nvSpPr>
          <p:cNvPr id="3" name="Content Placeholder 2"/>
          <p:cNvSpPr>
            <a:spLocks noGrp="1"/>
          </p:cNvSpPr>
          <p:nvPr>
            <p:ph idx="1"/>
          </p:nvPr>
        </p:nvSpPr>
        <p:spPr/>
        <p:txBody>
          <a:bodyPr>
            <a:normAutofit fontScale="40000" lnSpcReduction="20000"/>
          </a:bodyPr>
          <a:lstStyle/>
          <a:p>
            <a:r>
              <a:rPr lang="es-ES_tradnl" dirty="0"/>
              <a:t>Aorta-</a:t>
            </a:r>
            <a:r>
              <a:rPr lang="en-US" dirty="0"/>
              <a:t>the main trunk of the arterial system, conveying blood from the left ventricle of the heart to all of the body except the lungs.</a:t>
            </a:r>
          </a:p>
          <a:p>
            <a:r>
              <a:rPr lang="es-ES_tradnl" dirty="0" err="1"/>
              <a:t>Artery</a:t>
            </a:r>
            <a:r>
              <a:rPr lang="es-ES_tradnl" dirty="0"/>
              <a:t>-</a:t>
            </a:r>
            <a:r>
              <a:rPr lang="es-ES_tradnl" i="1" dirty="0"/>
              <a:t> </a:t>
            </a:r>
            <a:r>
              <a:rPr lang="en-US" i="1" dirty="0"/>
              <a:t>Anatomy. </a:t>
            </a:r>
            <a:r>
              <a:rPr lang="en-US" dirty="0"/>
              <a:t>A blood vessel that conveys blood from the heart to any part of the </a:t>
            </a:r>
            <a:r>
              <a:rPr lang="en-US" dirty="0" err="1"/>
              <a:t>body.A</a:t>
            </a:r>
            <a:r>
              <a:rPr lang="en-US" dirty="0"/>
              <a:t> main channel or highway, especially of a connected system with many branches.</a:t>
            </a:r>
          </a:p>
          <a:p>
            <a:r>
              <a:rPr lang="es-ES_tradnl" dirty="0" err="1"/>
              <a:t>Capillary</a:t>
            </a:r>
            <a:r>
              <a:rPr lang="es-ES_tradnl" dirty="0"/>
              <a:t>- </a:t>
            </a:r>
            <a:r>
              <a:rPr lang="en-US" dirty="0"/>
              <a:t>Any of the branching blood vessels that form a network between the arterioles and </a:t>
            </a:r>
            <a:r>
              <a:rPr lang="en-US" dirty="0" err="1"/>
              <a:t>venules</a:t>
            </a:r>
            <a:r>
              <a:rPr lang="en-US" dirty="0"/>
              <a:t>.</a:t>
            </a:r>
          </a:p>
          <a:p>
            <a:r>
              <a:rPr lang="es-ES_tradnl" dirty="0" err="1"/>
              <a:t>Vein</a:t>
            </a:r>
            <a:r>
              <a:rPr lang="es-ES_tradnl" dirty="0"/>
              <a:t>- </a:t>
            </a:r>
            <a:r>
              <a:rPr lang="es-ES_tradnl" dirty="0" err="1"/>
              <a:t>Any</a:t>
            </a:r>
            <a:r>
              <a:rPr lang="es-ES_tradnl" dirty="0"/>
              <a:t> of </a:t>
            </a:r>
            <a:r>
              <a:rPr lang="es-ES_tradnl" dirty="0" err="1"/>
              <a:t>the</a:t>
            </a:r>
            <a:r>
              <a:rPr lang="es-ES_tradnl" dirty="0"/>
              <a:t> </a:t>
            </a:r>
            <a:r>
              <a:rPr lang="es-ES_tradnl" dirty="0" err="1"/>
              <a:t>tubes</a:t>
            </a:r>
            <a:r>
              <a:rPr lang="es-ES_tradnl" dirty="0"/>
              <a:t> </a:t>
            </a:r>
            <a:r>
              <a:rPr lang="es-ES_tradnl" dirty="0" err="1"/>
              <a:t>forming</a:t>
            </a:r>
            <a:r>
              <a:rPr lang="es-ES_tradnl" dirty="0"/>
              <a:t> </a:t>
            </a:r>
            <a:r>
              <a:rPr lang="es-ES_tradnl" dirty="0" err="1"/>
              <a:t>part</a:t>
            </a:r>
            <a:r>
              <a:rPr lang="es-ES_tradnl" dirty="0"/>
              <a:t> of </a:t>
            </a:r>
            <a:r>
              <a:rPr lang="es-ES_tradnl" dirty="0" err="1"/>
              <a:t>the</a:t>
            </a:r>
            <a:r>
              <a:rPr lang="es-ES_tradnl" dirty="0"/>
              <a:t> </a:t>
            </a:r>
            <a:r>
              <a:rPr lang="es-ES_tradnl" dirty="0" err="1"/>
              <a:t>blood</a:t>
            </a:r>
            <a:r>
              <a:rPr lang="es-ES_tradnl" dirty="0"/>
              <a:t> </a:t>
            </a:r>
            <a:r>
              <a:rPr lang="es-ES_tradnl" dirty="0" err="1"/>
              <a:t>circulation</a:t>
            </a:r>
            <a:r>
              <a:rPr lang="es-ES_tradnl" dirty="0"/>
              <a:t> </a:t>
            </a:r>
            <a:r>
              <a:rPr lang="es-ES_tradnl" dirty="0" err="1"/>
              <a:t>system</a:t>
            </a:r>
            <a:r>
              <a:rPr lang="es-ES_tradnl" dirty="0"/>
              <a:t> of </a:t>
            </a:r>
            <a:r>
              <a:rPr lang="es-ES_tradnl" dirty="0" err="1"/>
              <a:t>the</a:t>
            </a:r>
            <a:r>
              <a:rPr lang="es-ES_tradnl" dirty="0"/>
              <a:t> </a:t>
            </a:r>
            <a:r>
              <a:rPr lang="es-ES_tradnl" dirty="0" err="1"/>
              <a:t>body</a:t>
            </a:r>
            <a:r>
              <a:rPr lang="es-ES_tradnl" dirty="0"/>
              <a:t>, </a:t>
            </a:r>
            <a:r>
              <a:rPr lang="es-ES_tradnl" dirty="0" err="1"/>
              <a:t>carrying</a:t>
            </a:r>
            <a:r>
              <a:rPr lang="es-ES_tradnl" dirty="0"/>
              <a:t> </a:t>
            </a:r>
            <a:r>
              <a:rPr lang="es-ES_tradnl" dirty="0" err="1"/>
              <a:t>mainly</a:t>
            </a:r>
            <a:r>
              <a:rPr lang="es-ES_tradnl" dirty="0"/>
              <a:t> </a:t>
            </a:r>
            <a:r>
              <a:rPr lang="es-ES_tradnl" dirty="0" err="1"/>
              <a:t>oxygen-depleted</a:t>
            </a:r>
            <a:r>
              <a:rPr lang="es-ES_tradnl" dirty="0"/>
              <a:t> </a:t>
            </a:r>
            <a:r>
              <a:rPr lang="es-ES_tradnl" dirty="0" err="1"/>
              <a:t>blood</a:t>
            </a:r>
            <a:r>
              <a:rPr lang="es-ES_tradnl" dirty="0"/>
              <a:t> </a:t>
            </a:r>
            <a:r>
              <a:rPr lang="es-ES_tradnl" dirty="0" err="1"/>
              <a:t>toward</a:t>
            </a:r>
            <a:r>
              <a:rPr lang="es-ES_tradnl" dirty="0"/>
              <a:t> </a:t>
            </a:r>
            <a:r>
              <a:rPr lang="es-ES_tradnl" dirty="0" err="1"/>
              <a:t>the</a:t>
            </a:r>
            <a:r>
              <a:rPr lang="es-ES_tradnl" dirty="0"/>
              <a:t> </a:t>
            </a:r>
            <a:r>
              <a:rPr lang="es-ES_tradnl" dirty="0" err="1"/>
              <a:t>heart</a:t>
            </a:r>
            <a:r>
              <a:rPr lang="es-ES_tradnl" dirty="0"/>
              <a:t>.</a:t>
            </a:r>
            <a:endParaRPr lang="en-US" dirty="0"/>
          </a:p>
          <a:p>
            <a:r>
              <a:rPr lang="es-ES_tradnl" dirty="0"/>
              <a:t> </a:t>
            </a:r>
            <a:endParaRPr lang="en-US" dirty="0"/>
          </a:p>
          <a:p>
            <a:r>
              <a:rPr lang="es-ES_tradnl" dirty="0" err="1"/>
              <a:t>Ventricle</a:t>
            </a:r>
            <a:r>
              <a:rPr lang="es-ES_tradnl" dirty="0"/>
              <a:t>- A </a:t>
            </a:r>
            <a:r>
              <a:rPr lang="es-ES_tradnl" dirty="0" err="1"/>
              <a:t>hollow</a:t>
            </a:r>
            <a:r>
              <a:rPr lang="es-ES_tradnl" dirty="0"/>
              <a:t> </a:t>
            </a:r>
            <a:r>
              <a:rPr lang="es-ES_tradnl" dirty="0" err="1"/>
              <a:t>part</a:t>
            </a:r>
            <a:r>
              <a:rPr lang="es-ES_tradnl" dirty="0"/>
              <a:t> </a:t>
            </a:r>
            <a:r>
              <a:rPr lang="es-ES_tradnl" dirty="0" err="1"/>
              <a:t>or</a:t>
            </a:r>
            <a:r>
              <a:rPr lang="es-ES_tradnl" dirty="0"/>
              <a:t> </a:t>
            </a:r>
            <a:r>
              <a:rPr lang="es-ES_tradnl" dirty="0" err="1"/>
              <a:t>cavity</a:t>
            </a:r>
            <a:r>
              <a:rPr lang="es-ES_tradnl" dirty="0"/>
              <a:t> in </a:t>
            </a:r>
            <a:r>
              <a:rPr lang="es-ES_tradnl" dirty="0" err="1"/>
              <a:t>an</a:t>
            </a:r>
            <a:r>
              <a:rPr lang="es-ES_tradnl" dirty="0"/>
              <a:t> </a:t>
            </a:r>
            <a:r>
              <a:rPr lang="es-ES_tradnl" dirty="0" err="1"/>
              <a:t>organ</a:t>
            </a:r>
            <a:r>
              <a:rPr lang="es-ES_tradnl" dirty="0"/>
              <a:t>, in particular.</a:t>
            </a:r>
            <a:endParaRPr lang="en-US" dirty="0"/>
          </a:p>
          <a:p>
            <a:r>
              <a:rPr lang="es-ES_tradnl" dirty="0" err="1"/>
              <a:t>Each</a:t>
            </a:r>
            <a:r>
              <a:rPr lang="es-ES_tradnl" dirty="0"/>
              <a:t> of </a:t>
            </a:r>
            <a:r>
              <a:rPr lang="es-ES_tradnl" dirty="0" err="1"/>
              <a:t>the</a:t>
            </a:r>
            <a:r>
              <a:rPr lang="es-ES_tradnl" dirty="0"/>
              <a:t> </a:t>
            </a:r>
            <a:r>
              <a:rPr lang="es-ES_tradnl" dirty="0" err="1"/>
              <a:t>two</a:t>
            </a:r>
            <a:r>
              <a:rPr lang="es-ES_tradnl" dirty="0"/>
              <a:t> </a:t>
            </a:r>
            <a:r>
              <a:rPr lang="es-ES_tradnl" dirty="0" err="1"/>
              <a:t>main</a:t>
            </a:r>
            <a:r>
              <a:rPr lang="es-ES_tradnl" dirty="0"/>
              <a:t> </a:t>
            </a:r>
            <a:r>
              <a:rPr lang="es-ES_tradnl" dirty="0" err="1"/>
              <a:t>chambers</a:t>
            </a:r>
            <a:r>
              <a:rPr lang="es-ES_tradnl" dirty="0"/>
              <a:t> of </a:t>
            </a:r>
            <a:r>
              <a:rPr lang="es-ES_tradnl" dirty="0" err="1"/>
              <a:t>the</a:t>
            </a:r>
            <a:r>
              <a:rPr lang="es-ES_tradnl" dirty="0"/>
              <a:t> </a:t>
            </a:r>
            <a:r>
              <a:rPr lang="es-ES_tradnl" dirty="0" err="1"/>
              <a:t>heart</a:t>
            </a:r>
            <a:r>
              <a:rPr lang="es-ES_tradnl" dirty="0"/>
              <a:t>, </a:t>
            </a:r>
            <a:r>
              <a:rPr lang="es-ES_tradnl" dirty="0" err="1"/>
              <a:t>left</a:t>
            </a:r>
            <a:r>
              <a:rPr lang="es-ES_tradnl" dirty="0"/>
              <a:t> and </a:t>
            </a:r>
            <a:r>
              <a:rPr lang="es-ES_tradnl" dirty="0" err="1"/>
              <a:t>right</a:t>
            </a:r>
            <a:r>
              <a:rPr lang="es-ES_tradnl" dirty="0"/>
              <a:t>.</a:t>
            </a:r>
            <a:endParaRPr lang="en-US" dirty="0"/>
          </a:p>
          <a:p>
            <a:r>
              <a:rPr lang="es-ES_tradnl" dirty="0"/>
              <a:t> </a:t>
            </a:r>
            <a:endParaRPr lang="en-US" dirty="0"/>
          </a:p>
          <a:p>
            <a:r>
              <a:rPr lang="es-ES_tradnl" dirty="0"/>
              <a:t>Vena Cava- </a:t>
            </a:r>
            <a:r>
              <a:rPr lang="es-ES_tradnl" dirty="0" err="1"/>
              <a:t>Either</a:t>
            </a:r>
            <a:r>
              <a:rPr lang="es-ES_tradnl" dirty="0"/>
              <a:t> of </a:t>
            </a:r>
            <a:r>
              <a:rPr lang="es-ES_tradnl" dirty="0" err="1"/>
              <a:t>two</a:t>
            </a:r>
            <a:r>
              <a:rPr lang="es-ES_tradnl" dirty="0"/>
              <a:t> </a:t>
            </a:r>
            <a:r>
              <a:rPr lang="es-ES_tradnl" dirty="0" err="1"/>
              <a:t>large</a:t>
            </a:r>
            <a:r>
              <a:rPr lang="es-ES_tradnl" dirty="0"/>
              <a:t> </a:t>
            </a:r>
            <a:r>
              <a:rPr lang="es-ES_tradnl" dirty="0" err="1"/>
              <a:t>veins</a:t>
            </a:r>
            <a:r>
              <a:rPr lang="es-ES_tradnl" dirty="0"/>
              <a:t> </a:t>
            </a:r>
            <a:r>
              <a:rPr lang="es-ES_tradnl" dirty="0" err="1"/>
              <a:t>that</a:t>
            </a:r>
            <a:r>
              <a:rPr lang="es-ES_tradnl" dirty="0"/>
              <a:t> </a:t>
            </a:r>
            <a:r>
              <a:rPr lang="es-ES_tradnl" dirty="0" err="1"/>
              <a:t>carry</a:t>
            </a:r>
            <a:r>
              <a:rPr lang="es-ES_tradnl" dirty="0"/>
              <a:t> </a:t>
            </a:r>
            <a:r>
              <a:rPr lang="es-ES_tradnl" dirty="0" err="1"/>
              <a:t>blood</a:t>
            </a:r>
            <a:r>
              <a:rPr lang="es-ES_tradnl" dirty="0"/>
              <a:t> </a:t>
            </a:r>
            <a:r>
              <a:rPr lang="es-ES_tradnl" dirty="0" err="1"/>
              <a:t>with</a:t>
            </a:r>
            <a:r>
              <a:rPr lang="es-ES_tradnl" dirty="0"/>
              <a:t> </a:t>
            </a:r>
            <a:r>
              <a:rPr lang="es-ES_tradnl" dirty="0" err="1"/>
              <a:t>low</a:t>
            </a:r>
            <a:r>
              <a:rPr lang="es-ES_tradnl" dirty="0"/>
              <a:t> </a:t>
            </a:r>
            <a:r>
              <a:rPr lang="es-ES_tradnl" dirty="0" err="1"/>
              <a:t>levels</a:t>
            </a:r>
            <a:r>
              <a:rPr lang="es-ES_tradnl" dirty="0"/>
              <a:t> of </a:t>
            </a:r>
            <a:r>
              <a:rPr lang="es-ES_tradnl" dirty="0" err="1"/>
              <a:t>oxygen</a:t>
            </a:r>
            <a:r>
              <a:rPr lang="es-ES_tradnl" dirty="0"/>
              <a:t> </a:t>
            </a:r>
            <a:r>
              <a:rPr lang="es-ES_tradnl" dirty="0" err="1"/>
              <a:t>to</a:t>
            </a:r>
            <a:r>
              <a:rPr lang="es-ES_tradnl" dirty="0"/>
              <a:t> </a:t>
            </a:r>
            <a:r>
              <a:rPr lang="es-ES_tradnl" dirty="0" err="1"/>
              <a:t>the</a:t>
            </a:r>
            <a:r>
              <a:rPr lang="es-ES_tradnl" dirty="0"/>
              <a:t> </a:t>
            </a:r>
            <a:r>
              <a:rPr lang="es-ES_tradnl" dirty="0" err="1"/>
              <a:t>right</a:t>
            </a:r>
            <a:r>
              <a:rPr lang="es-ES_tradnl" dirty="0"/>
              <a:t> </a:t>
            </a:r>
            <a:r>
              <a:rPr lang="es-ES_tradnl" dirty="0" err="1"/>
              <a:t>atrium</a:t>
            </a:r>
            <a:r>
              <a:rPr lang="es-ES_tradnl" dirty="0"/>
              <a:t> of </a:t>
            </a:r>
            <a:r>
              <a:rPr lang="es-ES_tradnl" dirty="0" err="1"/>
              <a:t>the</a:t>
            </a:r>
            <a:r>
              <a:rPr lang="es-ES_tradnl" dirty="0"/>
              <a:t> </a:t>
            </a:r>
            <a:r>
              <a:rPr lang="es-ES_tradnl" dirty="0" err="1"/>
              <a:t>heart</a:t>
            </a:r>
            <a:r>
              <a:rPr lang="es-ES_tradnl" dirty="0"/>
              <a:t>.  </a:t>
            </a:r>
            <a:r>
              <a:rPr lang="es-ES_tradnl" dirty="0" err="1"/>
              <a:t>The</a:t>
            </a:r>
            <a:r>
              <a:rPr lang="es-ES_tradnl" dirty="0"/>
              <a:t> superior vena cava </a:t>
            </a:r>
            <a:r>
              <a:rPr lang="es-ES_tradnl" dirty="0" err="1"/>
              <a:t>receives</a:t>
            </a:r>
            <a:r>
              <a:rPr lang="es-ES_tradnl" dirty="0"/>
              <a:t> </a:t>
            </a:r>
            <a:r>
              <a:rPr lang="es-ES_tradnl" dirty="0" err="1"/>
              <a:t>blood</a:t>
            </a:r>
            <a:r>
              <a:rPr lang="es-ES_tradnl" dirty="0"/>
              <a:t> </a:t>
            </a:r>
            <a:r>
              <a:rPr lang="es-ES_tradnl" dirty="0" err="1"/>
              <a:t>from</a:t>
            </a:r>
            <a:r>
              <a:rPr lang="es-ES_tradnl" dirty="0"/>
              <a:t> </a:t>
            </a:r>
            <a:r>
              <a:rPr lang="es-ES_tradnl" dirty="0" err="1"/>
              <a:t>the</a:t>
            </a:r>
            <a:r>
              <a:rPr lang="es-ES_tradnl" dirty="0"/>
              <a:t> </a:t>
            </a:r>
            <a:r>
              <a:rPr lang="es-ES_tradnl" dirty="0" err="1"/>
              <a:t>brain</a:t>
            </a:r>
            <a:r>
              <a:rPr lang="es-ES_tradnl" dirty="0"/>
              <a:t> and </a:t>
            </a:r>
            <a:r>
              <a:rPr lang="es-ES_tradnl" dirty="0" err="1"/>
              <a:t>upper</a:t>
            </a:r>
            <a:r>
              <a:rPr lang="es-ES_tradnl" dirty="0"/>
              <a:t> </a:t>
            </a:r>
            <a:r>
              <a:rPr lang="es-ES_tradnl" dirty="0" err="1"/>
              <a:t>limbs</a:t>
            </a:r>
            <a:r>
              <a:rPr lang="es-ES_tradnl" dirty="0"/>
              <a:t> </a:t>
            </a:r>
            <a:r>
              <a:rPr lang="es-ES_tradnl" dirty="0" err="1"/>
              <a:t>or</a:t>
            </a:r>
            <a:r>
              <a:rPr lang="es-ES_tradnl" dirty="0"/>
              <a:t> </a:t>
            </a:r>
            <a:r>
              <a:rPr lang="es-ES_tradnl" dirty="0" err="1"/>
              <a:t>forelimbs</a:t>
            </a:r>
            <a:r>
              <a:rPr lang="es-ES_tradnl" dirty="0"/>
              <a:t>.  </a:t>
            </a:r>
            <a:r>
              <a:rPr lang="es-ES_tradnl" dirty="0" err="1"/>
              <a:t>The</a:t>
            </a:r>
            <a:r>
              <a:rPr lang="es-ES_tradnl" dirty="0"/>
              <a:t> inferior vena cava </a:t>
            </a:r>
            <a:r>
              <a:rPr lang="es-ES_tradnl" dirty="0" err="1"/>
              <a:t>drains</a:t>
            </a:r>
            <a:r>
              <a:rPr lang="es-ES_tradnl" dirty="0"/>
              <a:t> </a:t>
            </a:r>
            <a:r>
              <a:rPr lang="es-ES_tradnl" dirty="0" err="1"/>
              <a:t>blood</a:t>
            </a:r>
            <a:r>
              <a:rPr lang="es-ES_tradnl" dirty="0"/>
              <a:t> </a:t>
            </a:r>
            <a:r>
              <a:rPr lang="es-ES_tradnl" dirty="0" err="1"/>
              <a:t>from</a:t>
            </a:r>
            <a:r>
              <a:rPr lang="es-ES_tradnl" dirty="0"/>
              <a:t> </a:t>
            </a:r>
            <a:r>
              <a:rPr lang="es-ES_tradnl" dirty="0" err="1"/>
              <a:t>the</a:t>
            </a:r>
            <a:r>
              <a:rPr lang="es-ES_tradnl" dirty="0"/>
              <a:t> </a:t>
            </a:r>
            <a:r>
              <a:rPr lang="es-ES_tradnl" dirty="0" err="1"/>
              <a:t>trunk</a:t>
            </a:r>
            <a:r>
              <a:rPr lang="es-ES_tradnl" dirty="0"/>
              <a:t> and </a:t>
            </a:r>
            <a:r>
              <a:rPr lang="es-ES_tradnl" dirty="0" err="1"/>
              <a:t>lower</a:t>
            </a:r>
            <a:r>
              <a:rPr lang="es-ES_tradnl" dirty="0"/>
              <a:t> </a:t>
            </a:r>
            <a:r>
              <a:rPr lang="es-ES_tradnl" dirty="0" err="1"/>
              <a:t>limbs</a:t>
            </a:r>
            <a:r>
              <a:rPr lang="es-ES_tradnl" dirty="0"/>
              <a:t> </a:t>
            </a:r>
            <a:r>
              <a:rPr lang="es-ES_tradnl" dirty="0" err="1"/>
              <a:t>or</a:t>
            </a:r>
            <a:r>
              <a:rPr lang="es-ES_tradnl" dirty="0"/>
              <a:t> </a:t>
            </a:r>
            <a:r>
              <a:rPr lang="es-ES_tradnl" dirty="0" err="1"/>
              <a:t>hindlimbs</a:t>
            </a:r>
            <a:r>
              <a:rPr lang="es-ES_tradnl" dirty="0"/>
              <a:t> and </a:t>
            </a:r>
            <a:r>
              <a:rPr lang="es-ES_tradnl" dirty="0" err="1"/>
              <a:t>is</a:t>
            </a:r>
            <a:r>
              <a:rPr lang="es-ES_tradnl" dirty="0"/>
              <a:t> </a:t>
            </a:r>
            <a:r>
              <a:rPr lang="es-ES_tradnl" dirty="0" err="1"/>
              <a:t>the</a:t>
            </a:r>
            <a:r>
              <a:rPr lang="es-ES_tradnl" dirty="0"/>
              <a:t> </a:t>
            </a:r>
            <a:r>
              <a:rPr lang="es-ES_tradnl" dirty="0" err="1"/>
              <a:t>largest</a:t>
            </a:r>
            <a:r>
              <a:rPr lang="es-ES_tradnl" dirty="0"/>
              <a:t> </a:t>
            </a:r>
            <a:r>
              <a:rPr lang="es-ES_tradnl" dirty="0" err="1"/>
              <a:t>vein</a:t>
            </a:r>
            <a:r>
              <a:rPr lang="es-ES_tradnl" dirty="0"/>
              <a:t> in </a:t>
            </a:r>
            <a:r>
              <a:rPr lang="es-ES_tradnl" dirty="0" err="1"/>
              <a:t>the</a:t>
            </a:r>
            <a:r>
              <a:rPr lang="es-ES_tradnl" dirty="0"/>
              <a:t> </a:t>
            </a:r>
            <a:r>
              <a:rPr lang="es-ES_tradnl" dirty="0" err="1"/>
              <a:t>body</a:t>
            </a:r>
            <a:r>
              <a:rPr lang="es-ES_tradnl" dirty="0"/>
              <a:t>. </a:t>
            </a:r>
            <a:endParaRPr lang="en-US" dirty="0"/>
          </a:p>
          <a:p>
            <a:r>
              <a:rPr lang="en-US" dirty="0"/>
              <a:t> </a:t>
            </a:r>
          </a:p>
          <a:p>
            <a:r>
              <a:rPr lang="en-US" dirty="0"/>
              <a:t>Atrium-  An entry chamber. On both sides of the heart, the atrium is the chamber that leads to the ventricle. </a:t>
            </a:r>
          </a:p>
          <a:p>
            <a:r>
              <a:rPr lang="en-US" dirty="0"/>
              <a:t> </a:t>
            </a:r>
          </a:p>
          <a:p>
            <a:r>
              <a:rPr lang="en-US" dirty="0"/>
              <a:t>Valve- A device for controlling the passage of fluid through a pipe or duct, esp. an automatic device allowing movement in one direction only</a:t>
            </a:r>
            <a:r>
              <a:rPr lang="en-US" dirty="0" smtClean="0"/>
              <a:t>.</a:t>
            </a:r>
            <a:r>
              <a:rPr lang="en-US" dirty="0"/>
              <a:t> </a:t>
            </a:r>
          </a:p>
          <a:p>
            <a:endParaRPr lang="en-US" dirty="0"/>
          </a:p>
        </p:txBody>
      </p:sp>
    </p:spTree>
    <p:extLst>
      <p:ext uri="{BB962C8B-B14F-4D97-AF65-F5344CB8AC3E}">
        <p14:creationId xmlns:p14="http://schemas.microsoft.com/office/powerpoint/2010/main" val="3256990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additive="base">
                                        <p:cTn id="4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fill="hold" nodeType="after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 calcmode="lin" valueType="num">
                                      <p:cBhvr additive="base">
                                        <p:cTn id="5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2" presetClass="entr" presetSubtype="4" fill="hold" nodeType="after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 calcmode="lin" valueType="num">
                                      <p:cBhvr additive="base">
                                        <p:cTn id="5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58" fill="hold">
                            <p:stCondLst>
                              <p:cond delay="5500"/>
                            </p:stCondLst>
                            <p:childTnLst>
                              <p:par>
                                <p:cTn id="59" presetID="2" presetClass="entr" presetSubtype="4" fill="hold" nodeType="after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63" fill="hold">
                            <p:stCondLst>
                              <p:cond delay="6000"/>
                            </p:stCondLst>
                            <p:childTnLst>
                              <p:par>
                                <p:cTn id="64" presetID="2" presetClass="entr" presetSubtype="4" fill="hold" nodeType="afterEffect">
                                  <p:stCondLst>
                                    <p:cond delay="0"/>
                                  </p:stCondLst>
                                  <p:childTnLst>
                                    <p:set>
                                      <p:cBhvr>
                                        <p:cTn id="65" dur="1" fill="hold">
                                          <p:stCondLst>
                                            <p:cond delay="0"/>
                                          </p:stCondLst>
                                        </p:cTn>
                                        <p:tgtEl>
                                          <p:spTgt spid="3">
                                            <p:txEl>
                                              <p:pRg st="11" end="11"/>
                                            </p:txEl>
                                          </p:spTgt>
                                        </p:tgtEl>
                                        <p:attrNameLst>
                                          <p:attrName>style.visibility</p:attrName>
                                        </p:attrNameLst>
                                      </p:cBhvr>
                                      <p:to>
                                        <p:strVal val="visible"/>
                                      </p:to>
                                    </p:set>
                                    <p:anim calcmode="lin" valueType="num">
                                      <p:cBhvr additive="base">
                                        <p:cTn id="66"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68" fill="hold">
                            <p:stCondLst>
                              <p:cond delay="6500"/>
                            </p:stCondLst>
                            <p:childTnLst>
                              <p:par>
                                <p:cTn id="69" presetID="2" presetClass="entr" presetSubtype="4" fill="hold" nodeType="afterEffect">
                                  <p:stCondLst>
                                    <p:cond delay="0"/>
                                  </p:stCondLst>
                                  <p:childTnLst>
                                    <p:set>
                                      <p:cBhvr>
                                        <p:cTn id="70" dur="1" fill="hold">
                                          <p:stCondLst>
                                            <p:cond delay="0"/>
                                          </p:stCondLst>
                                        </p:cTn>
                                        <p:tgtEl>
                                          <p:spTgt spid="3">
                                            <p:txEl>
                                              <p:pRg st="12" end="12"/>
                                            </p:txEl>
                                          </p:spTgt>
                                        </p:tgtEl>
                                        <p:attrNameLst>
                                          <p:attrName>style.visibility</p:attrName>
                                        </p:attrNameLst>
                                      </p:cBhvr>
                                      <p:to>
                                        <p:strVal val="visible"/>
                                      </p:to>
                                    </p:set>
                                    <p:anim calcmode="lin" valueType="num">
                                      <p:cBhvr additive="base">
                                        <p:cTn id="71"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What are the parts of the Cardiovascular System</a:t>
            </a:r>
            <a:endParaRPr lang="en-US" sz="3200" dirty="0"/>
          </a:p>
        </p:txBody>
      </p:sp>
      <p:sp>
        <p:nvSpPr>
          <p:cNvPr id="3" name="Content Placeholder 2"/>
          <p:cNvSpPr>
            <a:spLocks noGrp="1"/>
          </p:cNvSpPr>
          <p:nvPr>
            <p:ph idx="1"/>
          </p:nvPr>
        </p:nvSpPr>
        <p:spPr/>
        <p:txBody>
          <a:bodyPr/>
          <a:lstStyle/>
          <a:p>
            <a:pPr marL="0" indent="0">
              <a:buNone/>
            </a:pPr>
            <a:r>
              <a:rPr lang="en-US" dirty="0" smtClean="0"/>
              <a:t>The parts of the Cardiovascular system are:</a:t>
            </a:r>
          </a:p>
          <a:p>
            <a:r>
              <a:rPr lang="en-US" dirty="0" smtClean="0"/>
              <a:t>Heart </a:t>
            </a:r>
          </a:p>
          <a:p>
            <a:r>
              <a:rPr lang="en-US" dirty="0" smtClean="0"/>
              <a:t>Veins</a:t>
            </a:r>
          </a:p>
          <a:p>
            <a:r>
              <a:rPr lang="en-US" dirty="0" smtClean="0"/>
              <a:t>Arteries</a:t>
            </a:r>
          </a:p>
          <a:p>
            <a:r>
              <a:rPr lang="en-US" dirty="0" smtClean="0"/>
              <a:t>Blood Vessels</a:t>
            </a:r>
          </a:p>
          <a:p>
            <a:endParaRPr lang="en-US" dirty="0"/>
          </a:p>
        </p:txBody>
      </p:sp>
    </p:spTree>
    <p:extLst>
      <p:ext uri="{BB962C8B-B14F-4D97-AF65-F5344CB8AC3E}">
        <p14:creationId xmlns:p14="http://schemas.microsoft.com/office/powerpoint/2010/main" val="1355146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childTnLst>
                          </p:cTn>
                        </p:par>
                        <p:par>
                          <p:cTn id="25" fill="hold">
                            <p:stCondLst>
                              <p:cond delay="2500"/>
                            </p:stCondLst>
                            <p:childTnLst>
                              <p:par>
                                <p:cTn id="26" presetID="26" presetClass="emph" presetSubtype="0" fill="hold" nodeType="afterEffect">
                                  <p:stCondLst>
                                    <p:cond delay="0"/>
                                  </p:stCondLst>
                                  <p:childTnLst>
                                    <p:animEffect transition="out" filter="fade">
                                      <p:cBhvr>
                                        <p:cTn id="27" dur="500" tmFilter="0, 0; .2, .5; .8, .5; 1, 0"/>
                                        <p:tgtEl>
                                          <p:spTgt spid="3">
                                            <p:txEl>
                                              <p:pRg st="1" end="1"/>
                                            </p:txEl>
                                          </p:spTgt>
                                        </p:tgtEl>
                                      </p:cBhvr>
                                    </p:animEffect>
                                    <p:animScale>
                                      <p:cBhvr>
                                        <p:cTn id="28" dur="250" autoRev="1" fill="hold"/>
                                        <p:tgtEl>
                                          <p:spTgt spid="3">
                                            <p:txEl>
                                              <p:pRg st="1" end="1"/>
                                            </p:txEl>
                                          </p:spTgt>
                                        </p:tgtEl>
                                      </p:cBhvr>
                                      <p:by x="105000" y="105000"/>
                                    </p:animScale>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additive="base">
                                        <p:cTn id="3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9" dur="500"/>
                                        <p:tgtEl>
                                          <p:spTgt spid="3">
                                            <p:txEl>
                                              <p:pRg st="3" end="3"/>
                                            </p:txEl>
                                          </p:spTgt>
                                        </p:tgtEl>
                                      </p:cBhvr>
                                    </p:animEffect>
                                  </p:childTnLst>
                                </p:cTn>
                              </p:par>
                            </p:childTnLst>
                          </p:cTn>
                        </p:par>
                        <p:par>
                          <p:cTn id="40" fill="hold">
                            <p:stCondLst>
                              <p:cond delay="4000"/>
                            </p:stCondLst>
                            <p:childTnLst>
                              <p:par>
                                <p:cTn id="41" presetID="21" presetClass="entr" presetSubtype="1" fill="hold" nodeType="after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wheel(1)">
                                      <p:cBhvr>
                                        <p:cTn id="4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Heart Process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       After </a:t>
            </a:r>
            <a:r>
              <a:rPr lang="en-US" dirty="0"/>
              <a:t>blood is delivered to the right atrium by the inferior vena cava and superior vena cava it goes through the tricuspid valve to the right ventricle. Then it goes through the pulmonary valve. Then it goes to the pulmonary artery were it goes to the lungs to receive oxygen so it can turn to oxygenated blood. Then it comes back to the heart from the pulmonary vein where it goes to the left atrium. Then it goes through the Mitral valve to the left ventricle. Where then the blood goes through the aortic valve to the aorta where the blood gets pumped out into all part of the body in arteries. When it gets to the end it goes through the capillaries to the veins were it gets pumped back to the heart were the process starts all over again.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078989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with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par>
                          <p:cTn id="7" fill="hold">
                            <p:stCondLst>
                              <p:cond delay="780"/>
                            </p:stCondLst>
                            <p:childTnLst>
                              <p:par>
                                <p:cTn id="8" presetID="13" presetClass="entr" presetSubtype="16" fill="hold"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plus(in)">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Veins and Arteries</a:t>
            </a:r>
            <a:endParaRPr lang="en-US" dirty="0"/>
          </a:p>
        </p:txBody>
      </p:sp>
      <p:sp>
        <p:nvSpPr>
          <p:cNvPr id="3" name="Content Placeholder 2"/>
          <p:cNvSpPr>
            <a:spLocks noGrp="1"/>
          </p:cNvSpPr>
          <p:nvPr>
            <p:ph idx="1"/>
          </p:nvPr>
        </p:nvSpPr>
        <p:spPr/>
        <p:txBody>
          <a:bodyPr/>
          <a:lstStyle/>
          <a:p>
            <a:pPr marL="0" indent="0">
              <a:buNone/>
            </a:pPr>
            <a:r>
              <a:rPr lang="en-US" dirty="0" smtClean="0"/>
              <a:t>Veins Bring blood that is not oxygenated back to the Heart, that’s why it’s blue.</a:t>
            </a:r>
          </a:p>
          <a:p>
            <a:pPr marL="0" indent="0">
              <a:buNone/>
            </a:pPr>
            <a:r>
              <a:rPr lang="en-US" dirty="0" smtClean="0"/>
              <a:t> </a:t>
            </a:r>
          </a:p>
          <a:p>
            <a:pPr marL="0" indent="0">
              <a:buNone/>
            </a:pPr>
            <a:r>
              <a:rPr lang="en-US" dirty="0" smtClean="0"/>
              <a:t>Arteries brings oxygenated blood away from the heart to the other parts of the body, that’s why it’s red. </a:t>
            </a:r>
            <a:endParaRPr lang="en-US" dirty="0"/>
          </a:p>
        </p:txBody>
      </p:sp>
    </p:spTree>
    <p:extLst>
      <p:ext uri="{BB962C8B-B14F-4D97-AF65-F5344CB8AC3E}">
        <p14:creationId xmlns:p14="http://schemas.microsoft.com/office/powerpoint/2010/main" val="301900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Blood vessels</a:t>
            </a:r>
            <a:endParaRPr lang="en-US" dirty="0"/>
          </a:p>
        </p:txBody>
      </p:sp>
      <p:sp>
        <p:nvSpPr>
          <p:cNvPr id="3" name="Content Placeholder 2"/>
          <p:cNvSpPr>
            <a:spLocks noGrp="1"/>
          </p:cNvSpPr>
          <p:nvPr>
            <p:ph idx="1"/>
          </p:nvPr>
        </p:nvSpPr>
        <p:spPr/>
        <p:txBody>
          <a:bodyPr>
            <a:normAutofit lnSpcReduction="10000"/>
          </a:bodyPr>
          <a:lstStyle/>
          <a:p>
            <a:r>
              <a:rPr lang="en-US" dirty="0"/>
              <a:t>The blood vessels are the part of the circulatory system that transports blood throughout the body. There are three major types of blood vessels: the arteries, which carry the blood away from the heart; the capillaries, which enable the actual exchange of water and chemicals between the blood and the tissues; and the veins, which carry blood from the capillaries back toward the heart.</a:t>
            </a:r>
          </a:p>
        </p:txBody>
      </p:sp>
    </p:spTree>
    <p:extLst>
      <p:ext uri="{BB962C8B-B14F-4D97-AF65-F5344CB8AC3E}">
        <p14:creationId xmlns:p14="http://schemas.microsoft.com/office/powerpoint/2010/main" val="4247688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a:bodyPr>
          <a:lstStyle/>
          <a:p>
            <a:r>
              <a:rPr lang="en-US" sz="2800" dirty="0" smtClean="0">
                <a:solidFill>
                  <a:srgbClr val="FF0000"/>
                </a:solidFill>
              </a:rPr>
              <a:t>What are the functions of the cardiovascular system</a:t>
            </a:r>
            <a:endParaRPr lang="en-US" sz="2800"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sz="2800" dirty="0">
                <a:solidFill>
                  <a:schemeClr val="tx2">
                    <a:lumMod val="60000"/>
                    <a:lumOff val="40000"/>
                  </a:schemeClr>
                </a:solidFill>
              </a:rPr>
              <a:t>The functions of the circulatory system are:</a:t>
            </a:r>
          </a:p>
          <a:p>
            <a:pPr marL="0" indent="0">
              <a:buNone/>
            </a:pPr>
            <a:r>
              <a:rPr lang="en-US" sz="2800" dirty="0">
                <a:solidFill>
                  <a:schemeClr val="tx2">
                    <a:lumMod val="60000"/>
                    <a:lumOff val="40000"/>
                  </a:schemeClr>
                </a:solidFill>
              </a:rPr>
              <a:t>•	Transport gases, like oxygen from the lungs to cells around the body and carbon dioxide from the cells to the lungs.</a:t>
            </a:r>
          </a:p>
          <a:p>
            <a:pPr marL="0" indent="0">
              <a:buNone/>
            </a:pPr>
            <a:r>
              <a:rPr lang="en-US" sz="2800" dirty="0">
                <a:solidFill>
                  <a:schemeClr val="tx2">
                    <a:lumMod val="60000"/>
                    <a:lumOff val="40000"/>
                  </a:schemeClr>
                </a:solidFill>
              </a:rPr>
              <a:t>•	Transport nutrients like glucose.</a:t>
            </a:r>
          </a:p>
          <a:p>
            <a:pPr marL="0" indent="0">
              <a:buNone/>
            </a:pPr>
            <a:r>
              <a:rPr lang="en-US" sz="2800" dirty="0">
                <a:solidFill>
                  <a:schemeClr val="tx2">
                    <a:lumMod val="60000"/>
                    <a:lumOff val="40000"/>
                  </a:schemeClr>
                </a:solidFill>
              </a:rPr>
              <a:t>•	Transport wastes from cells to organs that play the role of eliminating them.</a:t>
            </a:r>
          </a:p>
          <a:p>
            <a:pPr marL="0" indent="0">
              <a:buNone/>
            </a:pPr>
            <a:r>
              <a:rPr lang="en-US" sz="2800" dirty="0">
                <a:solidFill>
                  <a:schemeClr val="tx2">
                    <a:lumMod val="60000"/>
                    <a:lumOff val="40000"/>
                  </a:schemeClr>
                </a:solidFill>
              </a:rPr>
              <a:t>•	It contains cells that fight infections and defend against foreign bodies.</a:t>
            </a:r>
          </a:p>
          <a:p>
            <a:pPr marL="0" indent="0">
              <a:buNone/>
            </a:pPr>
            <a:r>
              <a:rPr lang="en-US" sz="2800" dirty="0">
                <a:solidFill>
                  <a:schemeClr val="tx2">
                    <a:lumMod val="60000"/>
                    <a:lumOff val="40000"/>
                  </a:schemeClr>
                </a:solidFill>
              </a:rPr>
              <a:t>•	Maintains the pH levels and ionic concentration of fluids in the body.</a:t>
            </a:r>
          </a:p>
          <a:p>
            <a:pPr marL="0" indent="0">
              <a:buNone/>
            </a:pPr>
            <a:r>
              <a:rPr lang="en-US" sz="2800" dirty="0">
                <a:solidFill>
                  <a:schemeClr val="tx2">
                    <a:lumMod val="60000"/>
                    <a:lumOff val="40000"/>
                  </a:schemeClr>
                </a:solidFill>
              </a:rPr>
              <a:t>•	Helps maintain the body temperature, this is especially important in warm blooded animals like humans.</a:t>
            </a:r>
          </a:p>
          <a:p>
            <a:pPr marL="0" indent="0">
              <a:buNone/>
            </a:pPr>
            <a:r>
              <a:rPr lang="en-US" sz="2800" dirty="0">
                <a:solidFill>
                  <a:schemeClr val="tx2">
                    <a:lumMod val="60000"/>
                    <a:lumOff val="40000"/>
                  </a:schemeClr>
                </a:solidFill>
              </a:rPr>
              <a:t> </a:t>
            </a:r>
          </a:p>
          <a:p>
            <a:pPr marL="0" indent="0">
              <a:buNone/>
            </a:pPr>
            <a:endParaRPr lang="en-US" sz="2800" dirty="0">
              <a:solidFill>
                <a:schemeClr val="tx2">
                  <a:lumMod val="60000"/>
                  <a:lumOff val="40000"/>
                </a:schemeClr>
              </a:solidFill>
            </a:endParaRPr>
          </a:p>
          <a:p>
            <a:pPr marL="0" indent="0">
              <a:buNone/>
            </a:pPr>
            <a:endParaRPr lang="en-US" sz="2800" dirty="0">
              <a:solidFill>
                <a:schemeClr val="tx2">
                  <a:lumMod val="60000"/>
                  <a:lumOff val="40000"/>
                </a:schemeClr>
              </a:solidFill>
            </a:endParaRPr>
          </a:p>
        </p:txBody>
      </p:sp>
    </p:spTree>
    <p:extLst>
      <p:ext uri="{BB962C8B-B14F-4D97-AF65-F5344CB8AC3E}">
        <p14:creationId xmlns:p14="http://schemas.microsoft.com/office/powerpoint/2010/main" val="250229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6" presetClass="entr" presetSubtype="21"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par>
                          <p:cTn id="14" fill="hold">
                            <p:stCondLst>
                              <p:cond delay="2500"/>
                            </p:stCondLst>
                            <p:childTnLst>
                              <p:par>
                                <p:cTn id="15" presetID="16" presetClass="entr" presetSubtype="21"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par>
                          <p:cTn id="18" fill="hold">
                            <p:stCondLst>
                              <p:cond delay="3000"/>
                            </p:stCondLst>
                            <p:childTnLst>
                              <p:par>
                                <p:cTn id="19" presetID="16" presetClass="entr" presetSubtype="21"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barn(inVertical)">
                                      <p:cBhvr>
                                        <p:cTn id="21" dur="500"/>
                                        <p:tgtEl>
                                          <p:spTgt spid="3">
                                            <p:txEl>
                                              <p:pRg st="2" end="2"/>
                                            </p:txEl>
                                          </p:spTgt>
                                        </p:tgtEl>
                                      </p:cBhvr>
                                    </p:animEffect>
                                  </p:childTnLst>
                                </p:cTn>
                              </p:par>
                            </p:childTnLst>
                          </p:cTn>
                        </p:par>
                        <p:par>
                          <p:cTn id="22" fill="hold">
                            <p:stCondLst>
                              <p:cond delay="3500"/>
                            </p:stCondLst>
                            <p:childTnLst>
                              <p:par>
                                <p:cTn id="23" presetID="16" presetClass="entr" presetSubtype="21"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arn(inVertical)">
                                      <p:cBhvr>
                                        <p:cTn id="25" dur="500"/>
                                        <p:tgtEl>
                                          <p:spTgt spid="3">
                                            <p:txEl>
                                              <p:pRg st="3" end="3"/>
                                            </p:txEl>
                                          </p:spTgt>
                                        </p:tgtEl>
                                      </p:cBhvr>
                                    </p:animEffect>
                                  </p:childTnLst>
                                </p:cTn>
                              </p:par>
                            </p:childTnLst>
                          </p:cTn>
                        </p:par>
                        <p:par>
                          <p:cTn id="26" fill="hold">
                            <p:stCondLst>
                              <p:cond delay="4000"/>
                            </p:stCondLst>
                            <p:childTnLst>
                              <p:par>
                                <p:cTn id="27" presetID="16" presetClass="entr" presetSubtype="21" fill="hold"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par>
                          <p:cTn id="30" fill="hold">
                            <p:stCondLst>
                              <p:cond delay="4500"/>
                            </p:stCondLst>
                            <p:childTnLst>
                              <p:par>
                                <p:cTn id="31" presetID="16" presetClass="entr" presetSubtype="21" fill="hold"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barn(inVertical)">
                                      <p:cBhvr>
                                        <p:cTn id="33" dur="500"/>
                                        <p:tgtEl>
                                          <p:spTgt spid="3">
                                            <p:txEl>
                                              <p:pRg st="5" end="5"/>
                                            </p:txEl>
                                          </p:spTgt>
                                        </p:tgtEl>
                                      </p:cBhvr>
                                    </p:animEffect>
                                  </p:childTnLst>
                                </p:cTn>
                              </p:par>
                            </p:childTnLst>
                          </p:cTn>
                        </p:par>
                        <p:par>
                          <p:cTn id="34" fill="hold">
                            <p:stCondLst>
                              <p:cond delay="5000"/>
                            </p:stCondLst>
                            <p:childTnLst>
                              <p:par>
                                <p:cTn id="35" presetID="16" presetClass="entr" presetSubtype="21"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par>
                          <p:cTn id="38" fill="hold">
                            <p:stCondLst>
                              <p:cond delay="5500"/>
                            </p:stCondLst>
                            <p:childTnLst>
                              <p:par>
                                <p:cTn id="39" presetID="16" presetClass="entr" presetSubtype="21" fill="hold"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barn(inVertical)">
                                      <p:cBhvr>
                                        <p:cTn id="4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the blood</a:t>
            </a:r>
            <a:endParaRPr lang="en-US" dirty="0"/>
          </a:p>
        </p:txBody>
      </p:sp>
      <p:sp>
        <p:nvSpPr>
          <p:cNvPr id="3" name="Content Placeholder 2"/>
          <p:cNvSpPr>
            <a:spLocks noGrp="1"/>
          </p:cNvSpPr>
          <p:nvPr>
            <p:ph idx="1"/>
          </p:nvPr>
        </p:nvSpPr>
        <p:spPr/>
        <p:txBody>
          <a:bodyPr>
            <a:noAutofit/>
          </a:bodyPr>
          <a:lstStyle/>
          <a:p>
            <a:pPr marL="0" indent="0">
              <a:buNone/>
            </a:pPr>
            <a:r>
              <a:rPr lang="en-US" sz="1800" dirty="0" smtClean="0"/>
              <a:t>    The components of the blood are: Red </a:t>
            </a:r>
            <a:r>
              <a:rPr lang="en-US" sz="1800" dirty="0"/>
              <a:t>blood cells, white blood cells, </a:t>
            </a:r>
            <a:r>
              <a:rPr lang="en-US" sz="1800" dirty="0" smtClean="0"/>
              <a:t>Platelets</a:t>
            </a:r>
            <a:r>
              <a:rPr lang="en-US" sz="1800" dirty="0"/>
              <a:t>, </a:t>
            </a:r>
            <a:r>
              <a:rPr lang="en-US" sz="1800" dirty="0" smtClean="0"/>
              <a:t>plasma.</a:t>
            </a:r>
          </a:p>
          <a:p>
            <a:pPr marL="0" indent="0">
              <a:buNone/>
            </a:pPr>
            <a:r>
              <a:rPr lang="en-US" sz="1800" dirty="0"/>
              <a:t>Red blood cells are 45% of blood. They give the blood its red color. They transfer the oxygen to the parts of the body. </a:t>
            </a:r>
          </a:p>
          <a:p>
            <a:pPr marL="0" indent="0">
              <a:buNone/>
            </a:pPr>
            <a:r>
              <a:rPr lang="en-US" sz="1800" dirty="0"/>
              <a:t>White blood cells are only 1% of blood but they are the ones who fight infection.</a:t>
            </a:r>
          </a:p>
          <a:p>
            <a:pPr marL="0" indent="0">
              <a:buNone/>
            </a:pPr>
            <a:r>
              <a:rPr lang="en-US" sz="1800" dirty="0"/>
              <a:t>Plasma is the liquid part of blood. It contains it is 90% water and in the 10% there are</a:t>
            </a:r>
          </a:p>
          <a:p>
            <a:pPr marL="0" indent="0">
              <a:buNone/>
            </a:pPr>
            <a:r>
              <a:rPr lang="en-US" sz="1800" dirty="0"/>
              <a:t>• Nutrients-</a:t>
            </a:r>
            <a:r>
              <a:rPr lang="en-US" sz="1800" dirty="0" err="1"/>
              <a:t>eg</a:t>
            </a:r>
            <a:r>
              <a:rPr lang="en-US" sz="1800" dirty="0"/>
              <a:t> amino acids, glucose and vitamins </a:t>
            </a:r>
          </a:p>
          <a:p>
            <a:pPr marL="0" indent="0">
              <a:buNone/>
            </a:pPr>
            <a:r>
              <a:rPr lang="en-US" sz="1800" dirty="0"/>
              <a:t>• Waste products-</a:t>
            </a:r>
            <a:r>
              <a:rPr lang="en-US" sz="1800" dirty="0" err="1"/>
              <a:t>eg</a:t>
            </a:r>
            <a:r>
              <a:rPr lang="en-US" sz="1800" dirty="0"/>
              <a:t> urea</a:t>
            </a:r>
          </a:p>
          <a:p>
            <a:pPr marL="0" indent="0">
              <a:buNone/>
            </a:pPr>
            <a:r>
              <a:rPr lang="en-US" sz="1800" dirty="0"/>
              <a:t>• Hormones-</a:t>
            </a:r>
            <a:r>
              <a:rPr lang="en-US" sz="1800" dirty="0" err="1"/>
              <a:t>eg</a:t>
            </a:r>
            <a:r>
              <a:rPr lang="en-US" sz="1800" dirty="0"/>
              <a:t> adrenaline and insulin</a:t>
            </a:r>
          </a:p>
          <a:p>
            <a:pPr marL="0" indent="0">
              <a:buNone/>
            </a:pPr>
            <a:r>
              <a:rPr lang="en-US" sz="1800" dirty="0"/>
              <a:t>• Mineral salts-</a:t>
            </a:r>
            <a:r>
              <a:rPr lang="en-US" sz="1800" dirty="0" err="1"/>
              <a:t>eg</a:t>
            </a:r>
            <a:r>
              <a:rPr lang="en-US" sz="1800" dirty="0"/>
              <a:t> calcium and iron</a:t>
            </a:r>
          </a:p>
          <a:p>
            <a:pPr marL="0" indent="0">
              <a:buNone/>
            </a:pPr>
            <a:r>
              <a:rPr lang="en-US" sz="1800" dirty="0"/>
              <a:t>• Plasma proteins-</a:t>
            </a:r>
            <a:r>
              <a:rPr lang="en-US" sz="1800" dirty="0" err="1"/>
              <a:t>eg</a:t>
            </a:r>
            <a:r>
              <a:rPr lang="en-US" sz="1800" dirty="0"/>
              <a:t> </a:t>
            </a:r>
            <a:r>
              <a:rPr lang="en-US" sz="1800" dirty="0" err="1"/>
              <a:t>prothrombin</a:t>
            </a:r>
            <a:r>
              <a:rPr lang="en-US" sz="1800" dirty="0"/>
              <a:t>, fibrinogen and albumin</a:t>
            </a:r>
          </a:p>
          <a:p>
            <a:pPr marL="0" indent="0">
              <a:buNone/>
            </a:pPr>
            <a:r>
              <a:rPr lang="en-US" sz="1800" dirty="0"/>
              <a:t>• Respiratory gases- </a:t>
            </a:r>
            <a:r>
              <a:rPr lang="en-US" sz="1800" dirty="0" err="1"/>
              <a:t>eg</a:t>
            </a:r>
            <a:r>
              <a:rPr lang="en-US" sz="1800" dirty="0"/>
              <a:t> carbon dioxide and oxygen</a:t>
            </a:r>
          </a:p>
          <a:p>
            <a:pPr marL="0" indent="0">
              <a:buNone/>
            </a:pPr>
            <a:r>
              <a:rPr lang="en-US" sz="1800" dirty="0"/>
              <a:t>Platelets are a small colorless disk-shaped cell fragment without a nucleus, found in large numbers in blood and involved in clotting.</a:t>
            </a:r>
          </a:p>
          <a:p>
            <a:pPr marL="0" indent="0">
              <a:buNone/>
            </a:pPr>
            <a:endParaRPr lang="en-US" sz="1800" dirty="0"/>
          </a:p>
          <a:p>
            <a:pPr marL="0" indent="0">
              <a:buNone/>
            </a:pPr>
            <a:endParaRPr lang="en-US" sz="1800" dirty="0"/>
          </a:p>
          <a:p>
            <a:pPr marL="0" indent="0">
              <a:buNone/>
            </a:pPr>
            <a:endParaRPr lang="en-US" sz="1800" dirty="0" smtClean="0"/>
          </a:p>
          <a:p>
            <a:pPr marL="0" indent="0">
              <a:buNone/>
            </a:pPr>
            <a:r>
              <a:rPr lang="en-US" sz="1800" dirty="0" smtClean="0"/>
              <a:t> </a:t>
            </a:r>
            <a:endParaRPr lang="en-US" sz="1800" dirty="0"/>
          </a:p>
        </p:txBody>
      </p:sp>
    </p:spTree>
    <p:extLst>
      <p:ext uri="{BB962C8B-B14F-4D97-AF65-F5344CB8AC3E}">
        <p14:creationId xmlns:p14="http://schemas.microsoft.com/office/powerpoint/2010/main" val="2138996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4" dur="1000"/>
                                        <p:tgtEl>
                                          <p:spTgt spid="3">
                                            <p:txEl>
                                              <p:pRg st="0" end="0"/>
                                            </p:txEl>
                                          </p:spTgt>
                                        </p:tgtEl>
                                      </p:cBhvr>
                                    </p:animEffect>
                                  </p:childTnLst>
                                </p:cTn>
                              </p:par>
                            </p:childTnLst>
                          </p:cTn>
                        </p:par>
                        <p:par>
                          <p:cTn id="15" fill="hold">
                            <p:stCondLst>
                              <p:cond delay="1500"/>
                            </p:stCondLst>
                            <p:childTnLst>
                              <p:par>
                                <p:cTn id="16" presetID="31"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1" end="1"/>
                                            </p:txEl>
                                          </p:spTgt>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2" end="2"/>
                                            </p:txEl>
                                          </p:spTgt>
                                        </p:tgtEl>
                                      </p:cBhvr>
                                    </p:animEffect>
                                  </p:childTnLst>
                                </p:cTn>
                              </p:par>
                            </p:childTnLst>
                          </p:cTn>
                        </p:par>
                        <p:par>
                          <p:cTn id="29" fill="hold">
                            <p:stCondLst>
                              <p:cond delay="3500"/>
                            </p:stCondLst>
                            <p:childTnLst>
                              <p:par>
                                <p:cTn id="30" presetID="31" presetClass="entr" presetSubtype="0" fill="hold" nodeType="after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3"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5" dur="1000"/>
                                        <p:tgtEl>
                                          <p:spTgt spid="3">
                                            <p:txEl>
                                              <p:pRg st="3" end="3"/>
                                            </p:txEl>
                                          </p:spTgt>
                                        </p:tgtEl>
                                      </p:cBhvr>
                                    </p:animEffect>
                                  </p:childTnLst>
                                </p:cTn>
                              </p:par>
                            </p:childTnLst>
                          </p:cTn>
                        </p:par>
                        <p:par>
                          <p:cTn id="36" fill="hold">
                            <p:stCondLst>
                              <p:cond delay="4500"/>
                            </p:stCondLst>
                            <p:childTnLst>
                              <p:par>
                                <p:cTn id="37" presetID="31" presetClass="entr" presetSubtype="0" fill="hold" nodeType="after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par>
                          <p:cTn id="43" fill="hold">
                            <p:stCondLst>
                              <p:cond delay="5500"/>
                            </p:stCondLst>
                            <p:childTnLst>
                              <p:par>
                                <p:cTn id="44" presetID="31" presetClass="entr" presetSubtype="0" fill="hold" nodeType="after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 calcmode="lin" valueType="num">
                                      <p:cBhvr>
                                        <p:cTn id="46"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7"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8"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9" dur="1000"/>
                                        <p:tgtEl>
                                          <p:spTgt spid="3">
                                            <p:txEl>
                                              <p:pRg st="5" end="5"/>
                                            </p:txEl>
                                          </p:spTgt>
                                        </p:tgtEl>
                                      </p:cBhvr>
                                    </p:animEffect>
                                  </p:childTnLst>
                                </p:cTn>
                              </p:par>
                            </p:childTnLst>
                          </p:cTn>
                        </p:par>
                        <p:par>
                          <p:cTn id="50" fill="hold">
                            <p:stCondLst>
                              <p:cond delay="6500"/>
                            </p:stCondLst>
                            <p:childTnLst>
                              <p:par>
                                <p:cTn id="51" presetID="31" presetClass="entr" presetSubtype="0" fill="hold" nodeType="after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 calcmode="lin" valueType="num">
                                      <p:cBhvr>
                                        <p:cTn id="5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6" dur="1000"/>
                                        <p:tgtEl>
                                          <p:spTgt spid="3">
                                            <p:txEl>
                                              <p:pRg st="6" end="6"/>
                                            </p:txEl>
                                          </p:spTgt>
                                        </p:tgtEl>
                                      </p:cBhvr>
                                    </p:animEffect>
                                  </p:childTnLst>
                                </p:cTn>
                              </p:par>
                            </p:childTnLst>
                          </p:cTn>
                        </p:par>
                        <p:par>
                          <p:cTn id="57" fill="hold">
                            <p:stCondLst>
                              <p:cond delay="7500"/>
                            </p:stCondLst>
                            <p:childTnLst>
                              <p:par>
                                <p:cTn id="58" presetID="31" presetClass="entr" presetSubtype="0" fill="hold" nodeType="after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p:cTn id="60"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1"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2"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3" dur="1000"/>
                                        <p:tgtEl>
                                          <p:spTgt spid="3">
                                            <p:txEl>
                                              <p:pRg st="7" end="7"/>
                                            </p:txEl>
                                          </p:spTgt>
                                        </p:tgtEl>
                                      </p:cBhvr>
                                    </p:animEffect>
                                  </p:childTnLst>
                                </p:cTn>
                              </p:par>
                            </p:childTnLst>
                          </p:cTn>
                        </p:par>
                        <p:par>
                          <p:cTn id="64" fill="hold">
                            <p:stCondLst>
                              <p:cond delay="8500"/>
                            </p:stCondLst>
                            <p:childTnLst>
                              <p:par>
                                <p:cTn id="65" presetID="31" presetClass="entr" presetSubtype="0" fill="hold" nodeType="after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anim calcmode="lin" valueType="num">
                                      <p:cBhvr>
                                        <p:cTn id="67"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8"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69"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70" dur="1000"/>
                                        <p:tgtEl>
                                          <p:spTgt spid="3">
                                            <p:txEl>
                                              <p:pRg st="8" end="8"/>
                                            </p:txEl>
                                          </p:spTgt>
                                        </p:tgtEl>
                                      </p:cBhvr>
                                    </p:animEffect>
                                  </p:childTnLst>
                                </p:cTn>
                              </p:par>
                            </p:childTnLst>
                          </p:cTn>
                        </p:par>
                        <p:par>
                          <p:cTn id="71" fill="hold">
                            <p:stCondLst>
                              <p:cond delay="9500"/>
                            </p:stCondLst>
                            <p:childTnLst>
                              <p:par>
                                <p:cTn id="72" presetID="31" presetClass="entr" presetSubtype="0" fill="hold" nodeType="afterEffect">
                                  <p:stCondLst>
                                    <p:cond delay="0"/>
                                  </p:stCondLst>
                                  <p:childTnLst>
                                    <p:set>
                                      <p:cBhvr>
                                        <p:cTn id="73" dur="1" fill="hold">
                                          <p:stCondLst>
                                            <p:cond delay="0"/>
                                          </p:stCondLst>
                                        </p:cTn>
                                        <p:tgtEl>
                                          <p:spTgt spid="3">
                                            <p:txEl>
                                              <p:pRg st="9" end="9"/>
                                            </p:txEl>
                                          </p:spTgt>
                                        </p:tgtEl>
                                        <p:attrNameLst>
                                          <p:attrName>style.visibility</p:attrName>
                                        </p:attrNameLst>
                                      </p:cBhvr>
                                      <p:to>
                                        <p:strVal val="visible"/>
                                      </p:to>
                                    </p:set>
                                    <p:anim calcmode="lin" valueType="num">
                                      <p:cBhvr>
                                        <p:cTn id="74"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75"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76"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77" dur="1000"/>
                                        <p:tgtEl>
                                          <p:spTgt spid="3">
                                            <p:txEl>
                                              <p:pRg st="9" end="9"/>
                                            </p:txEl>
                                          </p:spTgt>
                                        </p:tgtEl>
                                      </p:cBhvr>
                                    </p:animEffect>
                                  </p:childTnLst>
                                </p:cTn>
                              </p:par>
                            </p:childTnLst>
                          </p:cTn>
                        </p:par>
                        <p:par>
                          <p:cTn id="78" fill="hold">
                            <p:stCondLst>
                              <p:cond delay="10500"/>
                            </p:stCondLst>
                            <p:childTnLst>
                              <p:par>
                                <p:cTn id="79" presetID="31" presetClass="entr" presetSubtype="0" fill="hold" nodeType="afterEffect">
                                  <p:stCondLst>
                                    <p:cond delay="0"/>
                                  </p:stCondLst>
                                  <p:childTnLst>
                                    <p:set>
                                      <p:cBhvr>
                                        <p:cTn id="80" dur="1" fill="hold">
                                          <p:stCondLst>
                                            <p:cond delay="0"/>
                                          </p:stCondLst>
                                        </p:cTn>
                                        <p:tgtEl>
                                          <p:spTgt spid="3">
                                            <p:txEl>
                                              <p:pRg st="10" end="10"/>
                                            </p:txEl>
                                          </p:spTgt>
                                        </p:tgtEl>
                                        <p:attrNameLst>
                                          <p:attrName>style.visibility</p:attrName>
                                        </p:attrNameLst>
                                      </p:cBhvr>
                                      <p:to>
                                        <p:strVal val="visible"/>
                                      </p:to>
                                    </p:set>
                                    <p:anim calcmode="lin" valueType="num">
                                      <p:cBhvr>
                                        <p:cTn id="81"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82"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83"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84"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Diseases  </a:t>
            </a:r>
            <a:endParaRPr lang="en-US" dirty="0"/>
          </a:p>
        </p:txBody>
      </p:sp>
      <p:sp>
        <p:nvSpPr>
          <p:cNvPr id="3" name="Content Placeholder 2"/>
          <p:cNvSpPr>
            <a:spLocks noGrp="1"/>
          </p:cNvSpPr>
          <p:nvPr>
            <p:ph idx="1"/>
          </p:nvPr>
        </p:nvSpPr>
        <p:spPr/>
        <p:txBody>
          <a:bodyPr/>
          <a:lstStyle/>
          <a:p>
            <a:r>
              <a:rPr lang="en-US" dirty="0" smtClean="0"/>
              <a:t>Diseases or illnesses you can get are: Heart </a:t>
            </a:r>
            <a:r>
              <a:rPr lang="en-US" dirty="0"/>
              <a:t>disease, Atherosclerosis, High blood pressure, Angina, and Stroke</a:t>
            </a:r>
          </a:p>
          <a:p>
            <a:endParaRPr lang="en-US" dirty="0"/>
          </a:p>
        </p:txBody>
      </p:sp>
    </p:spTree>
    <p:extLst>
      <p:ext uri="{BB962C8B-B14F-4D97-AF65-F5344CB8AC3E}">
        <p14:creationId xmlns:p14="http://schemas.microsoft.com/office/powerpoint/2010/main" val="379447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Diagrams</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449580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600200"/>
            <a:ext cx="3733800" cy="4563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612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6" presetClass="emph" presetSubtype="0" fill="hold" nodeType="afterEffect">
                                  <p:stCondLst>
                                    <p:cond delay="0"/>
                                  </p:stCondLst>
                                  <p:childTnLst>
                                    <p:animEffect transition="out" filter="fade">
                                      <p:cBhvr>
                                        <p:cTn id="10" dur="500" tmFilter="0, 0; .2, .5; .8, .5; 1, 0"/>
                                        <p:tgtEl>
                                          <p:spTgt spid="1026"/>
                                        </p:tgtEl>
                                      </p:cBhvr>
                                    </p:animEffect>
                                    <p:animScale>
                                      <p:cBhvr>
                                        <p:cTn id="11" dur="250" autoRev="1" fill="hold"/>
                                        <p:tgtEl>
                                          <p:spTgt spid="1026"/>
                                        </p:tgtEl>
                                      </p:cBhvr>
                                      <p:by x="105000" y="105000"/>
                                    </p:animScale>
                                  </p:childTnLst>
                                </p:cTn>
                              </p:par>
                            </p:childTnLst>
                          </p:cTn>
                        </p:par>
                        <p:par>
                          <p:cTn id="12" fill="hold">
                            <p:stCondLst>
                              <p:cond delay="2500"/>
                            </p:stCondLst>
                            <p:childTnLst>
                              <p:par>
                                <p:cTn id="13" presetID="6" presetClass="entr" presetSubtype="32" fill="hold" nodeType="after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circle(out)">
                                      <p:cBhvr>
                                        <p:cTn id="15"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593</TotalTime>
  <Words>494</Words>
  <Application>Microsoft Office PowerPoint</Application>
  <PresentationFormat>On-screen Show (4:3)</PresentationFormat>
  <Paragraphs>58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Cardiovascular System (The Circulatory system)</vt:lpstr>
      <vt:lpstr>What are the parts of the Cardiovascular System</vt:lpstr>
      <vt:lpstr>The Heart Process</vt:lpstr>
      <vt:lpstr>Veins and Arteries</vt:lpstr>
      <vt:lpstr>Blood vessels</vt:lpstr>
      <vt:lpstr>What are the functions of the cardiovascular system</vt:lpstr>
      <vt:lpstr>Components of the blood</vt:lpstr>
      <vt:lpstr>Diseases  </vt:lpstr>
      <vt:lpstr>Diagrams</vt:lpstr>
      <vt:lpstr>Vocab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Cardiovascular System (The Circulatory system)</dc:title>
  <dc:creator>Deki</dc:creator>
  <cp:lastModifiedBy>Deki</cp:lastModifiedBy>
  <cp:revision>17</cp:revision>
  <dcterms:created xsi:type="dcterms:W3CDTF">2013-03-17T22:39:46Z</dcterms:created>
  <dcterms:modified xsi:type="dcterms:W3CDTF">2013-03-24T21:05:35Z</dcterms:modified>
</cp:coreProperties>
</file>